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5842B-7676-4CB8-904A-FF817F0A6825}" type="datetimeFigureOut">
              <a:rPr lang="ru-RU" smtClean="0"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89DDE-4EBD-4058-8927-FCA210825B9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988840"/>
            <a:ext cx="7200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Лекция № 8</a:t>
            </a:r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ОБОРУДОВАНИЕ </a:t>
            </a:r>
            <a:r>
              <a:rPr lang="ru-RU" sz="3200" dirty="0"/>
              <a:t>ДЛЯ ПРОВЕДЕНИЯ ТЕПЛОМАССООБМЕННЫХ ПРОЦЕССОВ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Первые оборудуют варочным сосудом вместимостью более 100, вторые — менее 100л. Вместимость котлов со съемным варочным сосудом менее 60 л.</a:t>
            </a:r>
          </a:p>
          <a:p>
            <a:pPr algn="just"/>
            <a:r>
              <a:rPr lang="ru-RU" dirty="0" smtClean="0"/>
              <a:t>В зависимости от способа обогрева различают котлы с непос­редственным и косвенным обогревом.</a:t>
            </a:r>
          </a:p>
          <a:p>
            <a:pPr algn="just"/>
            <a:r>
              <a:rPr lang="ru-RU" dirty="0" smtClean="0"/>
              <a:t>Котлы с косвенным обогревом работают при повышенном дав­лении в греющей рубашке (до 150 кПа). В качестве промежуточно­го теплоносителя используют воду.</a:t>
            </a:r>
          </a:p>
          <a:p>
            <a:pPr algn="just"/>
            <a:r>
              <a:rPr lang="ru-RU" dirty="0"/>
              <a:t>Аппараты, в которых сгущают продукты, называются</a:t>
            </a:r>
            <a:r>
              <a:rPr lang="ru-RU" i="1" dirty="0"/>
              <a:t> </a:t>
            </a:r>
            <a:r>
              <a:rPr lang="ru-RU" i="1" dirty="0" smtClean="0"/>
              <a:t>выпарными</a:t>
            </a:r>
            <a:r>
              <a:rPr lang="ru-RU" i="1" dirty="0"/>
              <a:t>.</a:t>
            </a:r>
            <a:r>
              <a:rPr lang="ru-RU" dirty="0"/>
              <a:t> Они бывают атмосферными и вакуумными. По сравнению с атмосферными аппаратами вакуум-выпарные установки обладают следующими преимуществами: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возможность сгущать жидкости, кипение которых при </a:t>
            </a:r>
            <a:r>
              <a:rPr lang="ru-RU" dirty="0" smtClean="0"/>
              <a:t>атмосферном </a:t>
            </a:r>
            <a:r>
              <a:rPr lang="ru-RU" dirty="0"/>
              <a:t>давлении ведет к изменению физико-механических свойств и потере питательной ценности продукта;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использование в рабочем цикле отработавшего и вторичного пара;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эффективное использование пара благодаря значительному </a:t>
            </a:r>
            <a:r>
              <a:rPr lang="ru-RU" dirty="0" smtClean="0"/>
              <a:t>перепаду </a:t>
            </a:r>
            <a:r>
              <a:rPr lang="ru-RU" dirty="0"/>
              <a:t>температур между теплоносителем (паром) и </a:t>
            </a:r>
            <a:r>
              <a:rPr lang="ru-RU" dirty="0" err="1" smtClean="0"/>
              <a:t>выпаривамой</a:t>
            </a:r>
            <a:r>
              <a:rPr lang="ru-RU" dirty="0" smtClean="0"/>
              <a:t> </a:t>
            </a:r>
            <a:r>
              <a:rPr lang="ru-RU" dirty="0"/>
              <a:t>жидкостью.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Указанные преимущества вакуум-выпарных установок </a:t>
            </a:r>
            <a:r>
              <a:rPr lang="ru-RU" dirty="0" smtClean="0"/>
              <a:t>обусловили </a:t>
            </a:r>
            <a:r>
              <a:rPr lang="ru-RU" dirty="0"/>
              <a:t>их широкое применение при переработке молока.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В перерабатывающей промышленности применяют выпарные установки одно- и многокорпусные; периодического и </a:t>
            </a:r>
            <a:r>
              <a:rPr lang="ru-RU" dirty="0" smtClean="0"/>
              <a:t>непрерывного </a:t>
            </a:r>
            <a:r>
              <a:rPr lang="ru-RU" dirty="0"/>
              <a:t>действия; циркуляционные и пленочные; трубчатые и </a:t>
            </a:r>
            <a:r>
              <a:rPr lang="ru-RU" dirty="0" smtClean="0"/>
              <a:t>пластинчатые;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с </a:t>
            </a:r>
            <a:r>
              <a:rPr lang="ru-RU" dirty="0"/>
              <a:t>поверхностным и барометрическим конденсаторами; с использованием водяного пара, паров аммиака и </a:t>
            </a:r>
            <a:r>
              <a:rPr lang="ru-RU" dirty="0" smtClean="0"/>
              <a:t>фреона;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с использованием </a:t>
            </a:r>
            <a:r>
              <a:rPr lang="ru-RU" dirty="0"/>
              <a:t>и без использования вторичного пара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СУШИЛКИ</a:t>
            </a:r>
          </a:p>
          <a:p>
            <a:pPr algn="just"/>
            <a:r>
              <a:rPr lang="ru-RU" dirty="0"/>
              <a:t>Сушка — процесс удаления влаги из сырья или пищевых </a:t>
            </a:r>
            <a:r>
              <a:rPr lang="ru-RU" dirty="0" smtClean="0"/>
              <a:t>продуктов </a:t>
            </a:r>
            <a:r>
              <a:rPr lang="ru-RU" dirty="0"/>
              <a:t>путем ее испарения и отвода образовавшихся паров.</a:t>
            </a:r>
          </a:p>
          <a:p>
            <a:pPr algn="just"/>
            <a:r>
              <a:rPr lang="ru-RU" dirty="0"/>
              <a:t>По способу подвода теплоты к высушиваемому материалу </a:t>
            </a:r>
            <a:r>
              <a:rPr lang="ru-RU" dirty="0" smtClean="0"/>
              <a:t>различают </a:t>
            </a:r>
            <a:r>
              <a:rPr lang="ru-RU" dirty="0"/>
              <a:t>следующие методы сушки: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конвективный (воздушная сушка) — теплота подводится при непосредственном соприкосновении сушильного агента с </a:t>
            </a:r>
            <a:r>
              <a:rPr lang="ru-RU" dirty="0" smtClean="0"/>
              <a:t>обрабатываемым </a:t>
            </a:r>
            <a:r>
              <a:rPr lang="ru-RU" dirty="0"/>
              <a:t>материалом;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err="1"/>
              <a:t>кондуктивный</a:t>
            </a:r>
            <a:r>
              <a:rPr lang="ru-RU" dirty="0"/>
              <a:t> (контактный) — теплота передается от </a:t>
            </a:r>
            <a:r>
              <a:rPr lang="ru-RU" dirty="0" smtClean="0"/>
              <a:t>сушильного </a:t>
            </a:r>
            <a:r>
              <a:rPr lang="ru-RU" dirty="0"/>
              <a:t>агента к материалу через разделяющую их стенку;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диэлектрический (</a:t>
            </a:r>
            <a:r>
              <a:rPr lang="ru-RU" dirty="0" err="1"/>
              <a:t>СВЧ-сушка</a:t>
            </a:r>
            <a:r>
              <a:rPr lang="ru-RU" dirty="0"/>
              <a:t>) — нагревание обрабатываемого материала в электромагнитном поле;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/>
              <a:t>сублимационный — материал обрабатывается при глубоком </a:t>
            </a:r>
            <a:r>
              <a:rPr lang="ru-RU" dirty="0" smtClean="0"/>
              <a:t>вакууме </a:t>
            </a:r>
            <a:r>
              <a:rPr lang="ru-RU" dirty="0"/>
              <a:t>и в замороженном состоянии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По способу подвода теплоты различают сушилки </a:t>
            </a:r>
            <a:r>
              <a:rPr lang="ru-RU" dirty="0" smtClean="0"/>
              <a:t>конвективные</a:t>
            </a:r>
            <a:r>
              <a:rPr lang="ru-RU" dirty="0"/>
              <a:t>, </a:t>
            </a:r>
            <a:r>
              <a:rPr lang="ru-RU" dirty="0" err="1"/>
              <a:t>кондуктивные</a:t>
            </a:r>
            <a:r>
              <a:rPr lang="ru-RU" dirty="0"/>
              <a:t> (контактные), диэлектрические, </a:t>
            </a:r>
            <a:r>
              <a:rPr lang="ru-RU" dirty="0" smtClean="0"/>
              <a:t>радиационные </a:t>
            </a:r>
            <a:r>
              <a:rPr lang="ru-RU" dirty="0"/>
              <a:t>и др.; по виду используемого теплоносителя — воздушные, газовые и паровые; по давлению воздуха в сушильной камере — атмосферные и воздушные; по состоянию слоя обрабатываемого материала — плотный неподвижный, плотный малоподвижный, взвешенный, кипящий, падающий, комбинированный; по </a:t>
            </a:r>
            <a:r>
              <a:rPr lang="ru-RU" dirty="0" smtClean="0"/>
              <a:t>взаимному </a:t>
            </a:r>
            <a:r>
              <a:rPr lang="ru-RU" dirty="0"/>
              <a:t>направлению движения материала и теплоносителя в конвективных сушилках — прямоточные, противоточные и с пе­рекрестным движением; по характеру движения </a:t>
            </a:r>
            <a:r>
              <a:rPr lang="ru-RU" dirty="0" smtClean="0"/>
              <a:t>обрабатываемого </a:t>
            </a:r>
            <a:r>
              <a:rPr lang="ru-RU" dirty="0"/>
              <a:t>материала — прямоточные и </a:t>
            </a:r>
            <a:r>
              <a:rPr lang="ru-RU" dirty="0" err="1"/>
              <a:t>рециркуляционные</a:t>
            </a:r>
            <a:r>
              <a:rPr lang="ru-RU" dirty="0"/>
              <a:t>; по способу организации процесса — периодического и непрерывного </a:t>
            </a:r>
            <a:r>
              <a:rPr lang="ru-RU" dirty="0" smtClean="0"/>
              <a:t>действия</a:t>
            </a:r>
            <a:r>
              <a:rPr lang="ru-RU" dirty="0"/>
              <a:t>; по характеру использования — стационарные и </a:t>
            </a:r>
            <a:r>
              <a:rPr lang="ru-RU" dirty="0" smtClean="0"/>
              <a:t>передвижные.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ОБОРУДОВАНИЕ ДЛЯ ВЫПЕЧКИ</a:t>
            </a:r>
          </a:p>
          <a:p>
            <a:pPr algn="just"/>
            <a:r>
              <a:rPr lang="ru-RU" dirty="0"/>
              <a:t>В кондитерском и хлебопекарном производствах применяют печи, которые классифицируют по следующим признакам:</a:t>
            </a:r>
          </a:p>
          <a:p>
            <a:pPr algn="just"/>
            <a:r>
              <a:rPr lang="ru-RU" dirty="0"/>
              <a:t>по технологическому — универсальные (для выработки широ­кого ассортимента хлебобулочной, кондитерской, бараночной продукции) и специализированные (для производства ограничен­ного ассортимента продукции);</a:t>
            </a:r>
          </a:p>
          <a:p>
            <a:pPr algn="just"/>
            <a:r>
              <a:rPr lang="ru-RU" dirty="0"/>
              <a:t>по способу обогрева пекарной камеры — с канальным </a:t>
            </a:r>
            <a:r>
              <a:rPr lang="ru-RU" dirty="0" smtClean="0"/>
              <a:t>обогревом</a:t>
            </a:r>
            <a:r>
              <a:rPr lang="ru-RU" dirty="0"/>
              <a:t>, теплоносителем здесь являются продукты сгорания, </a:t>
            </a:r>
            <a:r>
              <a:rPr lang="ru-RU" dirty="0" smtClean="0"/>
              <a:t>проходящие </a:t>
            </a:r>
            <a:r>
              <a:rPr lang="ru-RU" dirty="0"/>
              <a:t>по системе каналов, через поверхность которых теплота </a:t>
            </a:r>
            <a:r>
              <a:rPr lang="ru-RU" dirty="0" smtClean="0"/>
              <a:t>передается </a:t>
            </a:r>
            <a:r>
              <a:rPr lang="ru-RU" dirty="0"/>
              <a:t>в пекарную камеру; с пароводяным обогревом, при этом теплоносителем является пароводяная смесь высокого давления, циркулирующая в толстостенных нагревательных трубках; с </a:t>
            </a:r>
            <a:r>
              <a:rPr lang="ru-RU" dirty="0" smtClean="0"/>
              <a:t>газовым </a:t>
            </a:r>
            <a:r>
              <a:rPr lang="ru-RU" dirty="0"/>
              <a:t>обогревом; газ сжигается в пекарной камере; с </a:t>
            </a:r>
            <a:r>
              <a:rPr lang="ru-RU" dirty="0" err="1" smtClean="0"/>
              <a:t>электрообогревом</a:t>
            </a:r>
            <a:r>
              <a:rPr lang="ru-RU" dirty="0"/>
              <a:t>, при котором используют трубчатые электронагреватели, токи высокой частоты и т. д.;</a:t>
            </a:r>
          </a:p>
          <a:p>
            <a:pPr algn="just"/>
            <a:r>
              <a:rPr lang="ru-RU" dirty="0"/>
              <a:t>по конструкции пекарной камеры — тупиковые, в которых </a:t>
            </a:r>
            <a:r>
              <a:rPr lang="ru-RU" dirty="0" smtClean="0"/>
              <a:t>посадка </a:t>
            </a:r>
            <a:r>
              <a:rPr lang="ru-RU" dirty="0"/>
              <a:t>тестовых заготовок и выгрузка готовой продукции </a:t>
            </a:r>
            <a:r>
              <a:rPr lang="ru-RU" dirty="0" smtClean="0"/>
              <a:t>производятся </a:t>
            </a:r>
            <a:r>
              <a:rPr lang="ru-RU" dirty="0"/>
              <a:t>через одно и то же посадочное отверстие, и сквозные (</a:t>
            </a:r>
            <a:r>
              <a:rPr lang="ru-RU" dirty="0" smtClean="0"/>
              <a:t>тоннельные</a:t>
            </a:r>
            <a:r>
              <a:rPr lang="ru-RU" dirty="0"/>
              <a:t>), в которых эти операции осуществляются с </a:t>
            </a:r>
            <a:r>
              <a:rPr lang="ru-RU" dirty="0" smtClean="0"/>
              <a:t>противоположных </a:t>
            </a:r>
            <a:r>
              <a:rPr lang="ru-RU" dirty="0"/>
              <a:t>сторон печи;</a:t>
            </a:r>
          </a:p>
          <a:p>
            <a:pPr algn="just"/>
            <a:r>
              <a:rPr lang="ru-RU" dirty="0"/>
              <a:t>по производительности — малой производительности с </a:t>
            </a:r>
            <a:r>
              <a:rPr lang="ru-RU" dirty="0" smtClean="0"/>
              <a:t>площадью </a:t>
            </a:r>
            <a:r>
              <a:rPr lang="ru-RU" dirty="0"/>
              <a:t>пода до 8 м</a:t>
            </a:r>
            <a:r>
              <a:rPr lang="ru-RU" baseline="30000" dirty="0"/>
              <a:t>2</a:t>
            </a:r>
            <a:r>
              <a:rPr lang="ru-RU" dirty="0"/>
              <a:t>; средней — до 25 м</a:t>
            </a:r>
            <a:r>
              <a:rPr lang="ru-RU" baseline="30000" dirty="0"/>
              <a:t>2</a:t>
            </a:r>
            <a:r>
              <a:rPr lang="ru-RU" dirty="0"/>
              <a:t> и большой — свыше 25 м</a:t>
            </a:r>
            <a:r>
              <a:rPr lang="ru-RU" baseline="30000" dirty="0"/>
              <a:t>2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по степени механизации — со стационарным подом, с </a:t>
            </a:r>
            <a:r>
              <a:rPr lang="ru-RU" dirty="0" smtClean="0"/>
              <a:t>выдвижным </a:t>
            </a:r>
            <a:r>
              <a:rPr lang="ru-RU" dirty="0"/>
              <a:t>подом, с конвейером подачи и электроприводом.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ТЕПЛОМАССООБМЕННЫЕ ПРОЦЕССЫ ПЕРЕРАБАТЫВАЮЩИХ ПРОИЗВОДСТВ</a:t>
            </a:r>
          </a:p>
          <a:p>
            <a:pPr algn="just"/>
            <a:r>
              <a:rPr lang="ru-RU" dirty="0"/>
              <a:t>Большинство технологических процессов на </a:t>
            </a:r>
            <a:r>
              <a:rPr lang="ru-RU" dirty="0" smtClean="0"/>
              <a:t>перерабатывающих </a:t>
            </a:r>
            <a:r>
              <a:rPr lang="ru-RU" dirty="0"/>
              <a:t>предприятиях осуществляется в условиях подвода или </a:t>
            </a:r>
            <a:r>
              <a:rPr lang="ru-RU" dirty="0" smtClean="0"/>
              <a:t>отвода </a:t>
            </a:r>
            <a:r>
              <a:rPr lang="ru-RU" dirty="0"/>
              <a:t>теплоты. В таких процессах тепловой поток направлен от тела с более высокой температурой к телу, температура которого ниже.</a:t>
            </a:r>
          </a:p>
          <a:p>
            <a:pPr algn="just"/>
            <a:r>
              <a:rPr lang="ru-RU" dirty="0"/>
              <a:t>При переработке сырья растительного или животного </a:t>
            </a:r>
            <a:r>
              <a:rPr lang="ru-RU" dirty="0" smtClean="0"/>
              <a:t>происхождения </a:t>
            </a:r>
            <a:r>
              <a:rPr lang="ru-RU" dirty="0"/>
              <a:t>наиболее широкое распространение получили </a:t>
            </a:r>
            <a:r>
              <a:rPr lang="ru-RU" dirty="0" smtClean="0"/>
              <a:t>следующие </a:t>
            </a:r>
            <a:r>
              <a:rPr lang="ru-RU" dirty="0"/>
              <a:t>виды теплообменных процессов: нагревание и охлаждение, испарение и выпаривание, замораживание и размораживание.</a:t>
            </a:r>
          </a:p>
          <a:p>
            <a:pPr algn="just"/>
            <a:r>
              <a:rPr lang="ru-RU" dirty="0"/>
              <a:t>В некоторых случаях пищевые среды обрабатывают для </a:t>
            </a:r>
            <a:r>
              <a:rPr lang="ru-RU" dirty="0" smtClean="0"/>
              <a:t>повышения </a:t>
            </a:r>
            <a:r>
              <a:rPr lang="ru-RU" dirty="0"/>
              <a:t>концентрации входящих в них компонентов. Для этой цели служат массообменные процессы, в основе которых лежит избирательный обмен компонентами между фазами многокомпо­нентных систем посредством поверхностного контакта фаз. К массообменным процессам относятся: экстракция, </a:t>
            </a:r>
            <a:r>
              <a:rPr lang="ru-RU" dirty="0" smtClean="0"/>
              <a:t>кристаллизация</a:t>
            </a:r>
            <a:r>
              <a:rPr lang="ru-RU" dirty="0"/>
              <a:t>, абсорбция, адсорбция и др.</a:t>
            </a:r>
          </a:p>
          <a:p>
            <a:pPr algn="just"/>
            <a:r>
              <a:rPr lang="ru-RU" dirty="0"/>
              <a:t>Совмещенные процессы переноса теплоты и массы в </a:t>
            </a:r>
            <a:r>
              <a:rPr lang="ru-RU" dirty="0" err="1" smtClean="0"/>
              <a:t>капиллярнопористых</a:t>
            </a:r>
            <a:r>
              <a:rPr lang="ru-RU" dirty="0" smtClean="0"/>
              <a:t> </a:t>
            </a:r>
            <a:r>
              <a:rPr lang="ru-RU" dirty="0"/>
              <a:t>телах получили название </a:t>
            </a:r>
            <a:r>
              <a:rPr lang="ru-RU" dirty="0" err="1"/>
              <a:t>тепломассообменных</a:t>
            </a:r>
            <a:r>
              <a:rPr lang="ru-RU" dirty="0"/>
              <a:t>. Характерная черта таких процессов заключается в том, что они протекают с изменением физического состояния распределяемого компонента и сопровождаются поглощением или </a:t>
            </a:r>
            <a:r>
              <a:rPr lang="ru-RU" dirty="0" smtClean="0"/>
              <a:t>высвобождением </a:t>
            </a:r>
            <a:r>
              <a:rPr lang="ru-RU" dirty="0"/>
              <a:t>значительного количества теплоты. В перерабатывающих </a:t>
            </a:r>
            <a:r>
              <a:rPr lang="ru-RU" dirty="0" smtClean="0"/>
              <a:t>производствах </a:t>
            </a:r>
            <a:r>
              <a:rPr lang="ru-RU" dirty="0"/>
              <a:t>широкое распространение получили такие </a:t>
            </a:r>
            <a:r>
              <a:rPr lang="ru-RU" dirty="0" err="1" smtClean="0"/>
              <a:t>тепломассообменные</a:t>
            </a:r>
            <a:r>
              <a:rPr lang="ru-RU" dirty="0" smtClean="0"/>
              <a:t> </a:t>
            </a:r>
            <a:r>
              <a:rPr lang="ru-RU" dirty="0"/>
              <a:t>процессы, как варка, сушка, обжарка, выпечка, </a:t>
            </a:r>
            <a:r>
              <a:rPr lang="ru-RU" dirty="0" smtClean="0"/>
              <a:t>ректификация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ОБОРУДОВАНИЕ ДЛЯ ПОДОГРЕВА, ПАСТЕРИЗАЦИИ И СТЕРИЛИЗАЦИИ</a:t>
            </a:r>
          </a:p>
          <a:p>
            <a:pPr algn="just"/>
            <a:r>
              <a:rPr lang="ru-RU" dirty="0"/>
              <a:t>Тепловую обработку в перерабатывающей промышленности проводят при разной температуре на различном оборудовании.</a:t>
            </a:r>
          </a:p>
          <a:p>
            <a:pPr algn="just"/>
            <a:r>
              <a:rPr lang="ru-RU" dirty="0"/>
              <a:t>Нагревание сырья интенсифицирует многие технологические операции. </a:t>
            </a:r>
          </a:p>
          <a:p>
            <a:pPr algn="just"/>
            <a:r>
              <a:rPr lang="ru-RU" dirty="0"/>
              <a:t>Уничтожение не только вегетативных, но и споровых форм микроорганизмов обеспечивает стерилизация пищевых </a:t>
            </a:r>
            <a:r>
              <a:rPr lang="ru-RU" dirty="0" smtClean="0"/>
              <a:t>продуктов</a:t>
            </a:r>
            <a:r>
              <a:rPr lang="ru-RU" dirty="0"/>
              <a:t>, позволяющая значительно увеличить срок их хранения.</a:t>
            </a:r>
          </a:p>
          <a:p>
            <a:pPr algn="just"/>
            <a:r>
              <a:rPr lang="ru-RU" dirty="0" smtClean="0"/>
              <a:t>Тепловую </a:t>
            </a:r>
            <a:r>
              <a:rPr lang="ru-RU" dirty="0"/>
              <a:t>обработку пищевых продуктов можно осуществлять между горячими и холодными средами, разделенными </a:t>
            </a:r>
            <a:r>
              <a:rPr lang="ru-RU" dirty="0" smtClean="0"/>
              <a:t>перегородками</a:t>
            </a:r>
            <a:r>
              <a:rPr lang="ru-RU" dirty="0"/>
              <a:t>, а также путем непосредственного воздействия на них пара или инфракрасных лучей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Оборудование классифицируют: по характеру </a:t>
            </a:r>
            <a:r>
              <a:rPr lang="ru-RU" dirty="0" smtClean="0"/>
              <a:t>соприкосновения </a:t>
            </a:r>
            <a:r>
              <a:rPr lang="ru-RU" dirty="0"/>
              <a:t>продукта и окружающего воздуха — открытые и закрытые; по форме рабочих органов — плоские и круглые; по профилю </a:t>
            </a:r>
            <a:r>
              <a:rPr lang="ru-RU" dirty="0" smtClean="0"/>
              <a:t>поверхности </a:t>
            </a:r>
            <a:r>
              <a:rPr lang="ru-RU" dirty="0"/>
              <a:t>рабочих органов — трубчатые и пластинчатые; по </a:t>
            </a:r>
            <a:r>
              <a:rPr lang="ru-RU" dirty="0" smtClean="0"/>
              <a:t>конструкции </a:t>
            </a:r>
            <a:r>
              <a:rPr lang="ru-RU" dirty="0"/>
              <a:t>— однорядные и многорядные (пакетные); по числу секций — односекционные и многосекционные; по направлению движения охлаждающей жидкости относительно охлаждаемого продукта — прямоточные и противоточные.</a:t>
            </a:r>
          </a:p>
          <a:p>
            <a:pPr algn="just"/>
            <a:r>
              <a:rPr lang="ru-RU" dirty="0"/>
              <a:t>Кроме этого, оборудование для пастеризации и стерилизации пищевых продуктов в зависимости от характера выполнения </a:t>
            </a:r>
            <a:r>
              <a:rPr lang="ru-RU" dirty="0" smtClean="0"/>
              <a:t>данных </a:t>
            </a:r>
            <a:r>
              <a:rPr lang="ru-RU" dirty="0"/>
              <a:t>операций делится на аппараты непрерывного и </a:t>
            </a:r>
            <a:r>
              <a:rPr lang="ru-RU" dirty="0" smtClean="0"/>
              <a:t>периодического </a:t>
            </a:r>
            <a:r>
              <a:rPr lang="ru-RU" dirty="0"/>
              <a:t>действия. В зависимости от источника энергии, необходимой для выполнения этих технологических процессов, аппараты под­разделяются на паровые, электрические и </a:t>
            </a:r>
            <a:r>
              <a:rPr lang="ru-RU" dirty="0" smtClean="0"/>
              <a:t>комбинированные.</a:t>
            </a:r>
            <a:endParaRPr lang="ru-RU" dirty="0" smtClean="0"/>
          </a:p>
          <a:p>
            <a:pPr algn="just"/>
            <a:r>
              <a:rPr lang="ru-RU" dirty="0" smtClean="0"/>
              <a:t>Для</a:t>
            </a:r>
            <a:r>
              <a:rPr lang="ru-RU" i="1" dirty="0" smtClean="0"/>
              <a:t> </a:t>
            </a:r>
            <a:r>
              <a:rPr lang="ru-RU" i="1" dirty="0"/>
              <a:t>нагрева</a:t>
            </a:r>
            <a:r>
              <a:rPr lang="ru-RU" dirty="0"/>
              <a:t> молока и других жидких пищевых продуктов </a:t>
            </a:r>
            <a:r>
              <a:rPr lang="ru-RU" dirty="0" smtClean="0"/>
              <a:t>применяют </a:t>
            </a:r>
            <a:r>
              <a:rPr lang="ru-RU" dirty="0"/>
              <a:t>подогреватели резервуарного, трубчатого и пластинчатого типов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Для изменения температуры вязких и жидких пищевых про­дуктов широкое распространение получили </a:t>
            </a:r>
            <a:r>
              <a:rPr lang="ru-RU" dirty="0" err="1"/>
              <a:t>кожухотрубные</a:t>
            </a:r>
            <a:r>
              <a:rPr lang="ru-RU" dirty="0"/>
              <a:t> </a:t>
            </a:r>
            <a:r>
              <a:rPr lang="ru-RU" dirty="0" smtClean="0"/>
              <a:t>подогреватели</a:t>
            </a:r>
            <a:r>
              <a:rPr lang="ru-RU" dirty="0"/>
              <a:t>.</a:t>
            </a:r>
          </a:p>
          <a:p>
            <a:pPr algn="just"/>
            <a:r>
              <a:rPr lang="ru-RU" b="1" dirty="0" err="1"/>
              <a:t>Кожухотрубный</a:t>
            </a:r>
            <a:r>
              <a:rPr lang="ru-RU" b="1" dirty="0"/>
              <a:t> подогреватель</a:t>
            </a:r>
            <a:r>
              <a:rPr lang="ru-RU" dirty="0"/>
              <a:t> </a:t>
            </a:r>
            <a:r>
              <a:rPr lang="ru-RU" dirty="0" smtClean="0"/>
              <a:t>состоит </a:t>
            </a:r>
            <a:r>
              <a:rPr lang="ru-RU" dirty="0"/>
              <a:t>из двух </a:t>
            </a:r>
            <a:r>
              <a:rPr lang="ru-RU" dirty="0" smtClean="0"/>
              <a:t>трубных </a:t>
            </a:r>
            <a:r>
              <a:rPr lang="ru-RU" dirty="0"/>
              <a:t>решеток 1, в которые </a:t>
            </a:r>
            <a:r>
              <a:rPr lang="ru-RU" dirty="0" err="1"/>
              <a:t>завальцованы</a:t>
            </a:r>
            <a:r>
              <a:rPr lang="ru-RU" dirty="0"/>
              <a:t> </a:t>
            </a:r>
            <a:r>
              <a:rPr lang="ru-RU" dirty="0" smtClean="0"/>
              <a:t>66 </a:t>
            </a:r>
            <a:r>
              <a:rPr lang="ru-RU" dirty="0"/>
              <a:t>трубок</a:t>
            </a:r>
            <a:r>
              <a:rPr lang="ru-RU" b="1" i="1" dirty="0"/>
              <a:t> </a:t>
            </a:r>
            <a:r>
              <a:rPr lang="ru-RU" dirty="0" smtClean="0"/>
              <a:t>2 </a:t>
            </a:r>
            <a:r>
              <a:rPr lang="ru-RU" dirty="0"/>
              <a:t>диаметром 34/32 мм и длиной 1986 мм. Общая площадь поверхности нагрева аппарата около 13 м</a:t>
            </a:r>
            <a:r>
              <a:rPr lang="ru-RU" baseline="30000" dirty="0"/>
              <a:t>2</a:t>
            </a:r>
            <a:r>
              <a:rPr lang="ru-RU" dirty="0"/>
              <a:t>. Трубные решетки с трубками заключены в металлический кожух 3 цилиндрической формы, с торцов </a:t>
            </a:r>
            <a:r>
              <a:rPr lang="ru-RU" dirty="0" smtClean="0"/>
              <a:t>закрытый </a:t>
            </a:r>
            <a:r>
              <a:rPr lang="ru-RU" dirty="0"/>
              <a:t>крышками</a:t>
            </a:r>
            <a:r>
              <a:rPr lang="ru-RU" i="1" dirty="0"/>
              <a:t> </a:t>
            </a:r>
            <a:r>
              <a:rPr lang="ru-RU" dirty="0"/>
              <a:t>4</a:t>
            </a:r>
            <a:r>
              <a:rPr lang="ru-RU" i="1" dirty="0"/>
              <a:t>,</a:t>
            </a:r>
            <a:r>
              <a:rPr lang="ru-RU" dirty="0"/>
              <a:t> которые прикреплены к кожуху откидными бол­тами. Герметичность соединения обеспечивает уплотняющая </a:t>
            </a:r>
            <a:r>
              <a:rPr lang="ru-RU" dirty="0" smtClean="0"/>
              <a:t>прокладка</a:t>
            </a:r>
            <a:r>
              <a:rPr lang="ru-RU" dirty="0"/>
              <a:t>. Перегородки 5, установленные между крышкой и трубной решеткой 1, образуют четыре камеры, которые объединяют один или два пучка трубок. Таким образом, пучки трубок (по 16 в </a:t>
            </a:r>
            <a:r>
              <a:rPr lang="ru-RU" dirty="0" smtClean="0"/>
              <a:t>каждом</a:t>
            </a:r>
            <a:r>
              <a:rPr lang="ru-RU" dirty="0"/>
              <a:t>) последовательно соединены между собой. Пар подается в пространство между кожухом и трубками и омывает их снаружи. Конденсат отводится через патрубок</a:t>
            </a:r>
            <a:r>
              <a:rPr lang="ru-RU" i="1" dirty="0"/>
              <a:t> </a:t>
            </a:r>
            <a:r>
              <a:rPr lang="ru-RU" dirty="0" smtClean="0"/>
              <a:t>6</a:t>
            </a:r>
            <a:r>
              <a:rPr lang="ru-RU" i="1" dirty="0" smtClean="0"/>
              <a:t>,</a:t>
            </a:r>
            <a:r>
              <a:rPr lang="ru-RU" dirty="0" smtClean="0"/>
              <a:t> </a:t>
            </a:r>
            <a:r>
              <a:rPr lang="ru-RU" dirty="0"/>
              <a:t>расположенный в нижней части кожуха. Давление пара поддерживается на уровне 0,11... 0,15 </a:t>
            </a:r>
            <a:r>
              <a:rPr lang="ru-RU" dirty="0" err="1" smtClean="0"/>
              <a:t>Мпа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3861048"/>
            <a:ext cx="439248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1" y="3861048"/>
            <a:ext cx="216024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5934670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Кожухотрубный</a:t>
            </a:r>
            <a:r>
              <a:rPr lang="ru-RU" dirty="0"/>
              <a:t> подогреватель</a:t>
            </a:r>
            <a:r>
              <a:rPr lang="ru-RU" dirty="0" smtClean="0"/>
              <a:t>:  1-трубные </a:t>
            </a:r>
            <a:r>
              <a:rPr lang="ru-RU" dirty="0"/>
              <a:t>решетки; </a:t>
            </a:r>
            <a:r>
              <a:rPr lang="ru-RU" dirty="0" smtClean="0"/>
              <a:t>2-рубки</a:t>
            </a:r>
            <a:r>
              <a:rPr lang="ru-RU" dirty="0"/>
              <a:t>; </a:t>
            </a:r>
            <a:r>
              <a:rPr lang="ru-RU" dirty="0" smtClean="0"/>
              <a:t>3-кожух</a:t>
            </a:r>
            <a:r>
              <a:rPr lang="ru-RU" dirty="0"/>
              <a:t>; </a:t>
            </a:r>
            <a:r>
              <a:rPr lang="ru-RU" dirty="0" smtClean="0"/>
              <a:t>4-крышки</a:t>
            </a:r>
            <a:r>
              <a:rPr lang="ru-RU" dirty="0"/>
              <a:t>; </a:t>
            </a:r>
            <a:r>
              <a:rPr lang="ru-RU" dirty="0" smtClean="0"/>
              <a:t>5-перегородки</a:t>
            </a:r>
            <a:r>
              <a:rPr lang="ru-RU" dirty="0"/>
              <a:t>; </a:t>
            </a:r>
            <a:r>
              <a:rPr lang="ru-RU" dirty="0" smtClean="0"/>
              <a:t>6-патрубок.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Пластинчатые установки</a:t>
            </a:r>
            <a:r>
              <a:rPr lang="ru-RU" dirty="0"/>
              <a:t> для нагревания молока почти не </a:t>
            </a:r>
            <a:r>
              <a:rPr lang="ru-RU" dirty="0" smtClean="0"/>
              <a:t>отличаются </a:t>
            </a:r>
            <a:r>
              <a:rPr lang="ru-RU" dirty="0"/>
              <a:t>от пастеризаторов молока подобного типа. В связи с тем что разность начальной и конечной температур обрабатываемого продукта сравнительно невелика (25...45°С), общая площадь </a:t>
            </a:r>
            <a:r>
              <a:rPr lang="ru-RU" dirty="0" smtClean="0"/>
              <a:t>поверхности </a:t>
            </a:r>
            <a:r>
              <a:rPr lang="ru-RU" dirty="0"/>
              <a:t>теплопередачи у пластинчатых нагревателей молока обычно в 1,5...2 раза меньше, чем у пастеризационных при </a:t>
            </a:r>
            <a:r>
              <a:rPr lang="ru-RU" dirty="0" smtClean="0"/>
              <a:t>одинаковой </a:t>
            </a:r>
            <a:r>
              <a:rPr lang="ru-RU" dirty="0"/>
              <a:t>производительности. Это достигается в основном </a:t>
            </a:r>
            <a:r>
              <a:rPr lang="ru-RU" dirty="0" smtClean="0"/>
              <a:t>уменьшением </a:t>
            </a:r>
            <a:r>
              <a:rPr lang="ru-RU" dirty="0"/>
              <a:t>числа пластин в аппарате.</a:t>
            </a:r>
          </a:p>
          <a:p>
            <a:pPr algn="just"/>
            <a:r>
              <a:rPr lang="ru-RU" dirty="0"/>
              <a:t>Для</a:t>
            </a:r>
            <a:r>
              <a:rPr lang="ru-RU" i="1" dirty="0"/>
              <a:t> пастеризации</a:t>
            </a:r>
            <a:r>
              <a:rPr lang="ru-RU" dirty="0"/>
              <a:t> молока и молочных продуктов </a:t>
            </a:r>
            <a:r>
              <a:rPr lang="ru-RU" dirty="0" smtClean="0"/>
              <a:t>предназначены </a:t>
            </a:r>
            <a:r>
              <a:rPr lang="ru-RU" dirty="0"/>
              <a:t>пастеризационные установки резервуарного и трубчатого </a:t>
            </a:r>
            <a:r>
              <a:rPr lang="ru-RU" dirty="0" smtClean="0"/>
              <a:t>типов</a:t>
            </a:r>
            <a:r>
              <a:rPr lang="ru-RU" dirty="0"/>
              <a:t>, а также </a:t>
            </a:r>
            <a:r>
              <a:rPr lang="ru-RU" dirty="0" err="1"/>
              <a:t>пастеризационно-охладительные</a:t>
            </a:r>
            <a:r>
              <a:rPr lang="ru-RU" dirty="0"/>
              <a:t> установки </a:t>
            </a:r>
            <a:r>
              <a:rPr lang="ru-RU" dirty="0" smtClean="0"/>
              <a:t>пластинчатого </a:t>
            </a:r>
            <a:r>
              <a:rPr lang="ru-RU" dirty="0"/>
              <a:t>типа.</a:t>
            </a:r>
          </a:p>
          <a:p>
            <a:pPr algn="just"/>
            <a:r>
              <a:rPr lang="ru-RU" dirty="0"/>
              <a:t>К оборудованию резервуарного типа для пастеризации молока относятся емкости для производства кисломолочных продуктов, ванны длительной пастеризации и универсальные.</a:t>
            </a:r>
          </a:p>
          <a:p>
            <a:pPr algn="just"/>
            <a:r>
              <a:rPr lang="ru-RU" dirty="0"/>
              <a:t>Молоко в ваннах длительной пастеризации или универсальных тепловых аппаратах нагревается путем подачи в теплообменную рубашку резервуара горячей воды или пропускания через воду, находящуюся в рубашке, пара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/>
              <a:t>Ванны длительной пастеризации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/>
              <a:t>них </a:t>
            </a:r>
            <a:r>
              <a:rPr lang="ru-RU" dirty="0" smtClean="0"/>
              <a:t>отсутствует </a:t>
            </a:r>
            <a:r>
              <a:rPr lang="ru-RU" dirty="0"/>
              <a:t>орошающая перфорированная труба для подачи </a:t>
            </a:r>
            <a:r>
              <a:rPr lang="ru-RU" dirty="0" err="1" smtClean="0"/>
              <a:t>хладо</a:t>
            </a:r>
            <a:r>
              <a:rPr lang="ru-RU" dirty="0" smtClean="0"/>
              <a:t> </a:t>
            </a:r>
            <a:r>
              <a:rPr lang="ru-RU" dirty="0"/>
              <a:t>носителя. Теплообменная рубашка снабжена переливной трубой и парораспределительной головкой, к которой через трубопровод подается </a:t>
            </a:r>
            <a:r>
              <a:rPr lang="ru-RU" dirty="0" smtClean="0"/>
              <a:t>пар. Для </a:t>
            </a:r>
            <a:r>
              <a:rPr lang="ru-RU" dirty="0"/>
              <a:t>охлаждения продукта, находящегося в ванне, в </a:t>
            </a:r>
            <a:r>
              <a:rPr lang="ru-RU" dirty="0" smtClean="0"/>
              <a:t>теплообменную </a:t>
            </a:r>
            <a:r>
              <a:rPr lang="ru-RU" dirty="0"/>
              <a:t>рубашку подается холодная вода, а для нагревания и </a:t>
            </a:r>
            <a:r>
              <a:rPr lang="ru-RU" dirty="0" smtClean="0"/>
              <a:t>пастеризации пар. Ванны </a:t>
            </a:r>
            <a:r>
              <a:rPr lang="ru-RU" dirty="0"/>
              <a:t>оборудованы мешалкой пропеллерного типа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Резервуары универсального типа,</a:t>
            </a:r>
            <a:r>
              <a:rPr lang="ru-RU" dirty="0"/>
              <a:t> так же как и ванны длительной пастеризации, позволяют как нагревать, так и охлаждать молоко или продукт его переработки.</a:t>
            </a:r>
          </a:p>
          <a:p>
            <a:pPr algn="just"/>
            <a:r>
              <a:rPr lang="ru-RU" b="1" dirty="0"/>
              <a:t>Пастеризационная установка трубчатого типа</a:t>
            </a:r>
            <a:r>
              <a:rPr lang="ru-RU" dirty="0"/>
              <a:t> состоит из двух центробежных насосов (рис. 8.3), трубчатого аппарата, возвратно­го клапана, </a:t>
            </a:r>
            <a:r>
              <a:rPr lang="ru-RU" dirty="0" err="1"/>
              <a:t>конденсатоотводчиков</a:t>
            </a:r>
            <a:r>
              <a:rPr lang="ru-RU" dirty="0"/>
              <a:t> и пульта управления с прибо­рами контроля и регулирования технологического процесса.</a:t>
            </a:r>
          </a:p>
        </p:txBody>
      </p:sp>
      <p:pic>
        <p:nvPicPr>
          <p:cNvPr id="2050" name="Picture 2" descr="image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460851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860032" y="1628800"/>
            <a:ext cx="41044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Технологическая схема пастеризатора ПМР-0,2 ВТ:</a:t>
            </a:r>
          </a:p>
          <a:p>
            <a:pPr algn="just"/>
            <a:r>
              <a:rPr lang="ru-RU" dirty="0" smtClean="0"/>
              <a:t>1 </a:t>
            </a:r>
            <a:r>
              <a:rPr lang="ru-RU" dirty="0"/>
              <a:t>— пульт управления; 2 — термометр сопротивления; 3 — автоматический клапан возврата; 4— вход молока; 5— приемный бак; 6— молочный насос; 7— фильтр; 8— пластинчатый теп- </a:t>
            </a:r>
            <a:r>
              <a:rPr lang="ru-RU" dirty="0" err="1"/>
              <a:t>лообменный</a:t>
            </a:r>
            <a:r>
              <a:rPr lang="ru-RU" dirty="0"/>
              <a:t> аппарат; 9—выход молока; 10— </a:t>
            </a:r>
            <a:r>
              <a:rPr lang="ru-RU" dirty="0" err="1"/>
              <a:t>выдерживатель</a:t>
            </a:r>
            <a:r>
              <a:rPr lang="ru-RU" dirty="0"/>
              <a:t>; </a:t>
            </a:r>
            <a:r>
              <a:rPr lang="ru-RU" dirty="0" smtClean="0"/>
              <a:t>11 </a:t>
            </a:r>
            <a:r>
              <a:rPr lang="ru-RU" dirty="0"/>
              <a:t>—кран проходной; 12— </a:t>
            </a:r>
            <a:r>
              <a:rPr lang="ru-RU" dirty="0" smtClean="0"/>
              <a:t>роторный </a:t>
            </a:r>
            <a:r>
              <a:rPr lang="ru-RU" dirty="0"/>
              <a:t>нагреватель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725144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К оборудованию для</a:t>
            </a:r>
            <a:r>
              <a:rPr lang="ru-RU" i="1" dirty="0"/>
              <a:t> стерилизации</a:t>
            </a:r>
            <a:r>
              <a:rPr lang="ru-RU" dirty="0"/>
              <a:t> пищевых продуктов </a:t>
            </a:r>
            <a:r>
              <a:rPr lang="ru-RU" dirty="0" smtClean="0"/>
              <a:t>относятся </a:t>
            </a:r>
            <a:r>
              <a:rPr lang="ru-RU" dirty="0"/>
              <a:t>установки для стерилизации жидких и аппараты для </a:t>
            </a:r>
            <a:r>
              <a:rPr lang="ru-RU" dirty="0" smtClean="0"/>
              <a:t>стерилизации </a:t>
            </a:r>
            <a:r>
              <a:rPr lang="ru-RU" dirty="0"/>
              <a:t>консервированных продуктов.</a:t>
            </a:r>
          </a:p>
          <a:p>
            <a:pPr algn="just"/>
            <a:r>
              <a:rPr lang="ru-RU" dirty="0"/>
              <a:t>Для стерилизации жидких продуктов применяют установки трубчатого и пластинчатого типов, а также различные устройства для </a:t>
            </a:r>
            <a:r>
              <a:rPr lang="ru-RU" dirty="0" err="1"/>
              <a:t>пароконтактного</a:t>
            </a:r>
            <a:r>
              <a:rPr lang="ru-RU" dirty="0"/>
              <a:t> нагрева пищевых </a:t>
            </a:r>
            <a:r>
              <a:rPr lang="ru-RU" dirty="0" smtClean="0"/>
              <a:t>сред. Консервы </a:t>
            </a:r>
            <a:r>
              <a:rPr lang="ru-RU" dirty="0"/>
              <a:t>стерилизуют в автоклавах и гидростатических </a:t>
            </a:r>
            <a:r>
              <a:rPr lang="ru-RU" dirty="0" smtClean="0"/>
              <a:t>стерилизаторах.</a:t>
            </a:r>
            <a:r>
              <a:rPr lang="ru-RU" dirty="0"/>
              <a:t> Установки для стерилизации трубчатого и пластинчатого типов имеют много общего с оборудованием для пастеризации пищевых продуктов.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Основные их различия связаны с теплообменным </a:t>
            </a:r>
            <a:r>
              <a:rPr lang="ru-RU" dirty="0" smtClean="0"/>
              <a:t>аппаратом</a:t>
            </a:r>
            <a:r>
              <a:rPr lang="ru-RU" dirty="0"/>
              <a:t>, наличием гомогенизатора и температурой применяемого пара. Например, в автоматизированной установке для </a:t>
            </a:r>
            <a:r>
              <a:rPr lang="ru-RU" dirty="0" smtClean="0"/>
              <a:t>стерилизации </a:t>
            </a:r>
            <a:r>
              <a:rPr lang="ru-RU" dirty="0"/>
              <a:t>молока А1-ОПЖ пластинчатый аппарат состоит из семи </a:t>
            </a:r>
            <a:r>
              <a:rPr lang="ru-RU" dirty="0" smtClean="0"/>
              <a:t>секций</a:t>
            </a:r>
            <a:r>
              <a:rPr lang="ru-RU" dirty="0"/>
              <a:t>: трех секций регенерации, секций пастеризации и </a:t>
            </a:r>
            <a:r>
              <a:rPr lang="ru-RU" dirty="0" smtClean="0"/>
              <a:t>стерилизации </a:t>
            </a:r>
            <a:r>
              <a:rPr lang="ru-RU" dirty="0"/>
              <a:t>и двух секций </a:t>
            </a:r>
            <a:r>
              <a:rPr lang="ru-RU" dirty="0" smtClean="0"/>
              <a:t>охлаждения.</a:t>
            </a:r>
            <a:endParaRPr lang="ru-RU" b="1" dirty="0" smtClean="0"/>
          </a:p>
          <a:p>
            <a:pPr algn="just"/>
            <a:r>
              <a:rPr lang="ru-RU" b="1" dirty="0" err="1" smtClean="0"/>
              <a:t>Двухсеточный</a:t>
            </a:r>
            <a:r>
              <a:rPr lang="ru-RU" b="1" dirty="0" smtClean="0"/>
              <a:t> </a:t>
            </a:r>
            <a:r>
              <a:rPr lang="ru-RU" b="1" dirty="0"/>
              <a:t>вертикальный автоклав</a:t>
            </a:r>
            <a:r>
              <a:rPr lang="ru-RU" dirty="0"/>
              <a:t> </a:t>
            </a:r>
            <a:r>
              <a:rPr lang="ru-RU" dirty="0" smtClean="0"/>
              <a:t>представляет собой </a:t>
            </a:r>
            <a:r>
              <a:rPr lang="ru-RU" dirty="0"/>
              <a:t>цилиндрический корпус со сферическим днищем, </a:t>
            </a:r>
            <a:r>
              <a:rPr lang="ru-RU" dirty="0" smtClean="0"/>
              <a:t>оборудованный </a:t>
            </a:r>
            <a:r>
              <a:rPr lang="ru-RU" dirty="0"/>
              <a:t>откидывающейся крышкой с противовесом. </a:t>
            </a:r>
            <a:r>
              <a:rPr lang="ru-RU" dirty="0" smtClean="0"/>
              <a:t>Герметичность </a:t>
            </a:r>
            <a:r>
              <a:rPr lang="ru-RU" dirty="0"/>
              <a:t>крышки достигается за счет уплотнительной прокладки и барашковых гаек. Пар подается через </a:t>
            </a:r>
            <a:r>
              <a:rPr lang="ru-RU" dirty="0" err="1"/>
              <a:t>барботер</a:t>
            </a:r>
            <a:r>
              <a:rPr lang="ru-RU" dirty="0"/>
              <a:t>, находящийся в придонной части. Над </a:t>
            </a:r>
            <a:r>
              <a:rPr lang="ru-RU" dirty="0" err="1"/>
              <a:t>барботером</a:t>
            </a:r>
            <a:r>
              <a:rPr lang="ru-RU" dirty="0"/>
              <a:t> располагаются корзины с </a:t>
            </a:r>
            <a:r>
              <a:rPr lang="ru-RU" dirty="0" smtClean="0"/>
              <a:t>банками. Для </a:t>
            </a:r>
            <a:r>
              <a:rPr lang="ru-RU" dirty="0"/>
              <a:t>контроля за режимом стерилизации установлены </a:t>
            </a:r>
            <a:r>
              <a:rPr lang="ru-RU" dirty="0" smtClean="0"/>
              <a:t>термометр </a:t>
            </a:r>
            <a:r>
              <a:rPr lang="ru-RU" dirty="0"/>
              <a:t>и манометр, подключенные к промежуточному сосуду, кото­рый соединяется трубкой с внутренней полостью автоклава.</a:t>
            </a:r>
          </a:p>
          <a:p>
            <a:pPr algn="just"/>
            <a:r>
              <a:rPr lang="ru-RU" dirty="0"/>
              <a:t>В верхней части автоклава расположены отверстия для </a:t>
            </a:r>
            <a:r>
              <a:rPr lang="ru-RU" dirty="0" smtClean="0"/>
              <a:t>установки </a:t>
            </a:r>
            <a:r>
              <a:rPr lang="ru-RU" dirty="0"/>
              <a:t>клапана и продувного вентиля, в донной — патрубок спуска конденсата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4" name="Picture 2" descr="image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77072"/>
            <a:ext cx="3600400" cy="271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923928" y="3995678"/>
            <a:ext cx="50405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Двухсеточный</a:t>
            </a:r>
            <a:r>
              <a:rPr lang="ru-RU" dirty="0"/>
              <a:t> вертикальный автоклав:</a:t>
            </a:r>
          </a:p>
          <a:p>
            <a:pPr algn="just"/>
            <a:r>
              <a:rPr lang="ru-RU" dirty="0" smtClean="0"/>
              <a:t>1 </a:t>
            </a:r>
            <a:r>
              <a:rPr lang="ru-RU" dirty="0"/>
              <a:t>— корпус; 2—противовес; 3 — гнездо для термометра; 4— крышка; 5— кран; 6—барашко­вые гайки; 7—корзины с банками; 8— циркуляционная трубка; 9— промежуточный сосуд подключения манометра и термометра; 10— уплотнительная прокладка; 11 — круговой паз; 12— </a:t>
            </a:r>
            <a:r>
              <a:rPr lang="ru-RU" dirty="0" err="1"/>
              <a:t>барботер</a:t>
            </a:r>
            <a:r>
              <a:rPr lang="ru-RU" dirty="0"/>
              <a:t>; 13— сферическое </a:t>
            </a:r>
            <a:r>
              <a:rPr lang="ru-RU" dirty="0" smtClean="0"/>
              <a:t>днище.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АППАРАТЫ ДЛЯ ГИДРОТЕРМИЧЕСКОЙ И ТЕПЛОВОЙ ОБРАБОТКИ ЗЕРНА</a:t>
            </a:r>
          </a:p>
          <a:p>
            <a:pPr algn="just"/>
            <a:r>
              <a:rPr lang="ru-RU" dirty="0"/>
              <a:t>Одна из основных технологических операций на мукомольных и крупяных заводах — гидротермическая обработка (ГТО), или кондиционирование, зерна.</a:t>
            </a:r>
          </a:p>
          <a:p>
            <a:pPr algn="just"/>
            <a:r>
              <a:rPr lang="ru-RU" dirty="0" smtClean="0"/>
              <a:t>Аппараты </a:t>
            </a:r>
            <a:r>
              <a:rPr lang="ru-RU" dirty="0"/>
              <a:t>для гидротермической и тепловой обработки зерна по виду обрабатываемого сырья делятся на аппараты для </a:t>
            </a:r>
            <a:r>
              <a:rPr lang="ru-RU" dirty="0" smtClean="0"/>
              <a:t>обработки </a:t>
            </a:r>
            <a:r>
              <a:rPr lang="ru-RU" dirty="0"/>
              <a:t>зерна злаковых, крупяных культур, а также компонентов </a:t>
            </a:r>
            <a:r>
              <a:rPr lang="ru-RU" dirty="0" smtClean="0"/>
              <a:t>комбикормов</a:t>
            </a:r>
            <a:r>
              <a:rPr lang="ru-RU" dirty="0"/>
              <a:t>; по назначению — на подогреватели, кондиционеры, </a:t>
            </a:r>
            <a:r>
              <a:rPr lang="ru-RU" dirty="0" err="1"/>
              <a:t>пропариватели</a:t>
            </a:r>
            <a:r>
              <a:rPr lang="ru-RU" dirty="0"/>
              <a:t> и сушилки.</a:t>
            </a:r>
          </a:p>
          <a:p>
            <a:pPr algn="just"/>
            <a:r>
              <a:rPr lang="ru-RU" dirty="0"/>
              <a:t>Подогреватели подразделяются на аппараты для подогрева </a:t>
            </a:r>
            <a:r>
              <a:rPr lang="ru-RU" dirty="0" smtClean="0"/>
              <a:t>зерна </a:t>
            </a:r>
            <a:r>
              <a:rPr lang="ru-RU" dirty="0"/>
              <a:t>с пониженной температурой и аппараты для изменения </a:t>
            </a:r>
            <a:r>
              <a:rPr lang="ru-RU" dirty="0" smtClean="0"/>
              <a:t>структурно-механических </a:t>
            </a:r>
            <a:r>
              <a:rPr lang="ru-RU" dirty="0"/>
              <a:t>и биохимических свойств зерна.</a:t>
            </a:r>
          </a:p>
          <a:p>
            <a:pPr algn="just"/>
            <a:r>
              <a:rPr lang="ru-RU" dirty="0"/>
              <a:t>Основной классификационный признак кондиционеров — вид используемого теплоносителя. По этому признаку различают </a:t>
            </a:r>
            <a:r>
              <a:rPr lang="ru-RU" dirty="0" smtClean="0"/>
              <a:t>воздушные</a:t>
            </a:r>
            <a:r>
              <a:rPr lang="ru-RU" dirty="0"/>
              <a:t>, водяные, воздушно-водяные и скоростные </a:t>
            </a:r>
            <a:r>
              <a:rPr lang="ru-RU" dirty="0" smtClean="0"/>
              <a:t>кондиционеры</a:t>
            </a:r>
            <a:r>
              <a:rPr lang="ru-RU" dirty="0"/>
              <a:t>. В скоростных кондиционерах в качестве теплоносителя </a:t>
            </a:r>
            <a:r>
              <a:rPr lang="ru-RU" dirty="0" smtClean="0"/>
              <a:t>используют </a:t>
            </a:r>
            <a:r>
              <a:rPr lang="ru-RU" dirty="0"/>
              <a:t>пар.</a:t>
            </a:r>
          </a:p>
          <a:p>
            <a:pPr algn="just"/>
            <a:r>
              <a:rPr lang="ru-RU" dirty="0" err="1"/>
              <a:t>Пропариватели</a:t>
            </a:r>
            <a:r>
              <a:rPr lang="ru-RU" dirty="0"/>
              <a:t> делятся на аппараты непрерывного и </a:t>
            </a:r>
            <a:r>
              <a:rPr lang="ru-RU" dirty="0" smtClean="0"/>
              <a:t>периодического </a:t>
            </a:r>
            <a:r>
              <a:rPr lang="ru-RU" dirty="0"/>
              <a:t>действия.</a:t>
            </a:r>
          </a:p>
          <a:p>
            <a:pPr algn="just"/>
            <a:r>
              <a:rPr lang="ru-RU" i="1" dirty="0"/>
              <a:t>Подогреватели зерна</a:t>
            </a:r>
            <a:r>
              <a:rPr lang="ru-RU" dirty="0"/>
              <a:t> служат для повышения температуры </a:t>
            </a:r>
            <a:r>
              <a:rPr lang="ru-RU" dirty="0" smtClean="0"/>
              <a:t>холодного </a:t>
            </a:r>
            <a:r>
              <a:rPr lang="ru-RU" dirty="0"/>
              <a:t>сырья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 </a:t>
            </a:r>
            <a:r>
              <a:rPr lang="ru-RU" dirty="0"/>
              <a:t>ОБОРУДОВАНИЕ ДЛЯ ВАРКИ И </a:t>
            </a:r>
            <a:r>
              <a:rPr lang="ru-RU" dirty="0" smtClean="0"/>
              <a:t>ВЫПАРИВАНИЯ</a:t>
            </a:r>
          </a:p>
          <a:p>
            <a:pPr algn="just"/>
            <a:r>
              <a:rPr lang="ru-RU" i="1" dirty="0" smtClean="0"/>
              <a:t>Варка </a:t>
            </a:r>
            <a:r>
              <a:rPr lang="ru-RU" i="1" dirty="0"/>
              <a:t>—</a:t>
            </a:r>
            <a:r>
              <a:rPr lang="ru-RU" dirty="0"/>
              <a:t> один из основных и наиболее распространенных </a:t>
            </a:r>
            <a:r>
              <a:rPr lang="ru-RU" dirty="0" smtClean="0"/>
              <a:t>процессов </a:t>
            </a:r>
            <a:r>
              <a:rPr lang="ru-RU" dirty="0"/>
              <a:t>термической обработки пищевых продуктов. </a:t>
            </a:r>
          </a:p>
          <a:p>
            <a:pPr algn="just"/>
            <a:r>
              <a:rPr lang="ru-RU" dirty="0"/>
              <a:t>Наибольшее распространение получили первые три способа варки, которые не требуют сложного оборудования и позволяют обрабатывать большое количество продукции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Самым простым по выполнению и техническому оснащению является способ конвективной обработки продукта — погружением в предварительно нагретую воду, температуру которой поддерживают, нагревая стенку варочного котла.</a:t>
            </a:r>
          </a:p>
          <a:p>
            <a:pPr algn="just"/>
            <a:r>
              <a:rPr lang="ru-RU" i="1" dirty="0" smtClean="0"/>
              <a:t>Выпаривание —</a:t>
            </a:r>
            <a:r>
              <a:rPr lang="ru-RU" dirty="0" smtClean="0"/>
              <a:t> концентрирование растворов при кипении путем превращения части жидкости в пар. В перерабатывающей промышленности обычно выпаривают молоко, свекловичный сок и др.</a:t>
            </a:r>
          </a:p>
          <a:p>
            <a:pPr algn="just"/>
            <a:r>
              <a:rPr lang="ru-RU" dirty="0" smtClean="0"/>
              <a:t>К оборудованию для варки мяса и мясных продуктов относятся чаны и варочные котлы.</a:t>
            </a:r>
            <a:r>
              <a:rPr lang="ru-RU" dirty="0"/>
              <a:t> Чаны бывают стационарными или опрокидывающимися, с </a:t>
            </a:r>
            <a:r>
              <a:rPr lang="ru-RU" dirty="0" smtClean="0"/>
              <a:t>паровым </a:t>
            </a:r>
            <a:r>
              <a:rPr lang="ru-RU" dirty="0"/>
              <a:t>или огневым обогревом, с выгрузкой вручную или </a:t>
            </a:r>
            <a:r>
              <a:rPr lang="ru-RU" dirty="0" smtClean="0"/>
              <a:t>механизированной </a:t>
            </a:r>
            <a:r>
              <a:rPr lang="ru-RU" dirty="0"/>
              <a:t>путем опрокидывания резервуара или корзины, </a:t>
            </a:r>
            <a:r>
              <a:rPr lang="ru-RU" dirty="0" smtClean="0"/>
              <a:t>расположенной </a:t>
            </a:r>
            <a:r>
              <a:rPr lang="ru-RU" dirty="0"/>
              <a:t>внутри резервуара, открытыми или с </a:t>
            </a:r>
            <a:r>
              <a:rPr lang="ru-RU" dirty="0" smtClean="0"/>
              <a:t>откидывающейся </a:t>
            </a:r>
            <a:r>
              <a:rPr lang="ru-RU" dirty="0"/>
              <a:t>крышкой.</a:t>
            </a:r>
          </a:p>
          <a:p>
            <a:pPr algn="just"/>
            <a:r>
              <a:rPr lang="ru-RU" dirty="0"/>
              <a:t>К более совершенному оборудованию для варки мясных </a:t>
            </a:r>
            <a:r>
              <a:rPr lang="ru-RU" dirty="0" smtClean="0"/>
              <a:t>изделий </a:t>
            </a:r>
            <a:r>
              <a:rPr lang="ru-RU" dirty="0"/>
              <a:t>относятся варочные котлы с герметично закрывающейся крышкой. Они позволяют интенсифицировать процесс варки и исключить </a:t>
            </a:r>
            <a:r>
              <a:rPr lang="ru-RU" dirty="0" err="1"/>
              <a:t>паровыделение</a:t>
            </a:r>
            <a:r>
              <a:rPr lang="ru-RU" dirty="0"/>
              <a:t> в производственное помещение. На мясоперерабатывающих предприятиях малой и средней мощности применяют варочные котлы различных типов, различающиеся способом установки и обогрева, а также вместимостью и формой варочных сосудов.</a:t>
            </a:r>
          </a:p>
          <a:p>
            <a:pPr algn="just"/>
            <a:r>
              <a:rPr lang="ru-RU" dirty="0"/>
              <a:t>В зависимости от давления в варочном сосуде все котлы </a:t>
            </a:r>
            <a:r>
              <a:rPr lang="ru-RU" dirty="0" smtClean="0"/>
              <a:t>делятся </a:t>
            </a:r>
            <a:r>
              <a:rPr lang="ru-RU" dirty="0"/>
              <a:t>на пищеварочные, работающие при атмосферном или </a:t>
            </a:r>
            <a:r>
              <a:rPr lang="ru-RU" dirty="0" smtClean="0"/>
              <a:t>незначительном </a:t>
            </a:r>
            <a:r>
              <a:rPr lang="ru-RU" dirty="0"/>
              <a:t>избыточном давлении, и автоклавы, работающие при повышенном давлении (250 кПа), а в зависимости от </a:t>
            </a:r>
            <a:r>
              <a:rPr lang="ru-RU" dirty="0" smtClean="0"/>
              <a:t>источника </a:t>
            </a:r>
            <a:r>
              <a:rPr lang="ru-RU" dirty="0"/>
              <a:t>теплоты — на твердотопливные, газовые, электрические и паровые.</a:t>
            </a:r>
          </a:p>
          <a:p>
            <a:pPr algn="just"/>
            <a:r>
              <a:rPr lang="ru-RU" dirty="0"/>
              <a:t>По способу установки котлы классифицируют на </a:t>
            </a:r>
            <a:r>
              <a:rPr lang="ru-RU" dirty="0" smtClean="0"/>
              <a:t>неопрокидывающиеся </a:t>
            </a:r>
            <a:r>
              <a:rPr lang="ru-RU" dirty="0"/>
              <a:t>и опрокидывающиеся со съемным варочным сосудом.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2110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Wenn</dc:creator>
  <cp:lastModifiedBy>Wenn</cp:lastModifiedBy>
  <cp:revision>17</cp:revision>
  <dcterms:created xsi:type="dcterms:W3CDTF">2010-10-28T06:37:47Z</dcterms:created>
  <dcterms:modified xsi:type="dcterms:W3CDTF">2010-10-28T09:19:12Z</dcterms:modified>
</cp:coreProperties>
</file>